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344" r:id="rId2"/>
    <p:sldId id="347" r:id="rId3"/>
    <p:sldId id="356" r:id="rId4"/>
    <p:sldId id="354" r:id="rId5"/>
    <p:sldId id="358" r:id="rId6"/>
    <p:sldId id="365" r:id="rId7"/>
    <p:sldId id="357" r:id="rId8"/>
    <p:sldId id="364" r:id="rId9"/>
    <p:sldId id="353" r:id="rId10"/>
    <p:sldId id="359" r:id="rId11"/>
    <p:sldId id="355" r:id="rId12"/>
    <p:sldId id="360" r:id="rId13"/>
    <p:sldId id="361" r:id="rId14"/>
    <p:sldId id="366" r:id="rId15"/>
    <p:sldId id="335" r:id="rId16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47"/>
            <p14:sldId id="356"/>
            <p14:sldId id="354"/>
            <p14:sldId id="358"/>
            <p14:sldId id="365"/>
            <p14:sldId id="357"/>
            <p14:sldId id="364"/>
            <p14:sldId id="353"/>
            <p14:sldId id="359"/>
            <p14:sldId id="355"/>
            <p14:sldId id="360"/>
            <p14:sldId id="361"/>
            <p14:sldId id="366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730"/>
    <a:srgbClr val="A30236"/>
    <a:srgbClr val="EC9440"/>
    <a:srgbClr val="FF941A"/>
    <a:srgbClr val="770125"/>
    <a:srgbClr val="3F5CBD"/>
    <a:srgbClr val="FF5C36"/>
    <a:srgbClr val="E6E6E6"/>
    <a:srgbClr val="AFABAB"/>
    <a:srgbClr val="879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288" autoAdjust="0"/>
  </p:normalViewPr>
  <p:slideViewPr>
    <p:cSldViewPr snapToGrid="0">
      <p:cViewPr varScale="1">
        <p:scale>
          <a:sx n="87" d="100"/>
          <a:sy n="87" d="100"/>
        </p:scale>
        <p:origin x="418" y="67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5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7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9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32AA-AC4F-5EFE-886F-5EA31087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BCC99D-7833-726F-F0F2-5B3E44DEE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067C70B-2A5F-C10F-F6EE-946397AEE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C13854-A531-C83C-9847-CE8CBDF7B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37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2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32AA-AC4F-5EFE-886F-5EA31087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BCC99D-7833-726F-F0F2-5B3E44DEE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067C70B-2A5F-C10F-F6EE-946397AEE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C13854-A531-C83C-9847-CE8CBDF7B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4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32AA-AC4F-5EFE-886F-5EA31087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BCC99D-7833-726F-F0F2-5B3E44DEE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067C70B-2A5F-C10F-F6EE-946397AEE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C13854-A531-C83C-9847-CE8CBDF7B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34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D7C4-22D3-4494-C96A-7ECC2DC6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2CE1C8-1359-1B43-1E64-92D9CFF70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921F98-EB48-665F-095A-A9EFF4E2D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30B02-BE71-9F29-1B13-AF785B349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D7C4-22D3-4494-C96A-7ECC2DC6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2CE1C8-1359-1B43-1E64-92D9CFF70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921F98-EB48-665F-095A-A9EFF4E2D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30B02-BE71-9F29-1B13-AF785B349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8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2025</a:t>
            </a:r>
          </a:p>
          <a:p>
            <a:pPr algn="r"/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</a:t>
            </a:r>
            <a:r>
              <a:rPr lang="ru-RU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6963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37" y="2022901"/>
            <a:ext cx="10426506" cy="1320799"/>
          </a:xfrm>
          <a:noFill/>
        </p:spPr>
        <p:txBody>
          <a:bodyPr/>
          <a:lstStyle/>
          <a:p>
            <a:r>
              <a:rPr lang="ru-RU" sz="3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Цифровая трансформация образования: обзор российских исследовательских контекстов</a:t>
            </a:r>
            <a:endParaRPr lang="ru-RU" sz="38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6160" y="3686668"/>
            <a:ext cx="3373120" cy="8196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>
                <a:ea typeface="Tahoma" pitchFamily="34" charset="0"/>
                <a:cs typeface="Tahoma" pitchFamily="34" charset="0"/>
              </a:rPr>
              <a:t>Посталюк Н.Ю.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РАНХиГС, Самара</a:t>
            </a:r>
          </a:p>
          <a:p>
            <a:pPr>
              <a:spcBef>
                <a:spcPts val="0"/>
              </a:spcBef>
            </a:pPr>
            <a:r>
              <a:rPr lang="en-US" sz="1600" dirty="0">
                <a:ea typeface="Tahoma" pitchFamily="34" charset="0"/>
                <a:cs typeface="Tahoma" pitchFamily="34" charset="0"/>
              </a:rPr>
              <a:t>postalyuk-ny@ranepa.ru</a:t>
            </a: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3241640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70148-719D-4E72-B1B9-48414A6EE455}"/>
              </a:ext>
            </a:extLst>
          </p:cNvPr>
          <p:cNvSpPr txBox="1"/>
          <p:nvPr/>
        </p:nvSpPr>
        <p:spPr>
          <a:xfrm>
            <a:off x="4267200" y="5192661"/>
            <a:ext cx="730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ХХI Международная научно-практическая конференция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«Тенденции развития образования», Москва, Московская высшая школа социальных и экономических наук,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27-28 февраля 2025 г.</a:t>
            </a: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985A-9DEC-BC8F-DEA0-8207BB96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35E6-A4B4-4CFB-7DB7-D79FA8DF0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EF33D4-7010-0228-0FD3-FDC358F84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9343487" cy="68375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Исследований: дифференциация организаций СПО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90D006-ECA3-7B64-D2F0-3E19F806B1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1168399"/>
            <a:ext cx="12446000" cy="5405761"/>
          </a:xfrm>
        </p:spPr>
        <p:txBody>
          <a:bodyPr/>
          <a:lstStyle/>
          <a:p>
            <a:pPr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Цифровая образовательная среда в 80% ПОО находится в стадии становления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. Она отличается упрощенной структурой, имеет меньше цифровых сервисов и объемов используемой информации. Цифровизация в большей мере затронула управление ПОО, а не образовательный процесс.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Неравномерность развития ЦТ в ПОО, обусловленная следующими факторами: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1. Недостаточно развитая технологическая среда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в большинстве ПОО (даже для реализации ФГОС СПО) и структурные диспропорции в компонентах цифровой инфраструктуры разных ПОО: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доступность Интернета (без уточнения скорости) - в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88%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 организаций СПО;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обеспеченность компьютерами -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72%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;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обеспеченность цифровыми инструментами (симуляторы, компьютерные тренажеры и др.)  -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менее 50%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оснащенность актуальными специальными компьютерными программами для студентов с ОВЗ –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10%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качество цифровых ресурсов: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имеются электронные учебники, видео- или аудиозаписи занятий, лекций, ссылки на образовательные ресурсы, но почти не представлены интерактивные сервисы для учебного взаимодействия и контроля образовательного процесса.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2.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Дифференциация организаций СПО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по следующим основаниям: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 &gt; </a:t>
            </a:r>
            <a:r>
              <a:rPr lang="ru-RU" sz="1800" b="1" i="1" dirty="0">
                <a:ea typeface="Tahoma" pitchFamily="34" charset="0"/>
                <a:cs typeface="Tahoma" pitchFamily="34" charset="0"/>
              </a:rPr>
              <a:t>численность обучающихся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: крупные ПОО лучше всего обеспечены цифровыми ресурсами;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  </a:t>
            </a:r>
            <a:r>
              <a:rPr lang="ru-RU" sz="1800" b="1" i="1" dirty="0">
                <a:ea typeface="Tahoma" pitchFamily="34" charset="0"/>
                <a:cs typeface="Tahoma" pitchFamily="34" charset="0"/>
              </a:rPr>
              <a:t>доступность Интернета и приобретения личного компьютера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: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17%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 семей со студентами СПО в городах и 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30%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 в сельской местности не имеет доступа к Интернету и домашнего компьютера.    </a:t>
            </a:r>
          </a:p>
        </p:txBody>
      </p:sp>
    </p:spTree>
    <p:extLst>
      <p:ext uri="{BB962C8B-B14F-4D97-AF65-F5344CB8AC3E}">
        <p14:creationId xmlns:p14="http://schemas.microsoft.com/office/powerpoint/2010/main" val="2095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преподавателей и мастеров п/о организаций СПО к работе в ЦОС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6E29F-9340-35CB-FEE0-A7EEF7987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7111" y="1273466"/>
            <a:ext cx="12006468" cy="511717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Универсальный закон: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Одной из главных точек роста в области цифровой трансформации любой организации является повышение цифровой грамотности сотрудников.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Преподаватели и мастера п/о организаций СПО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заметно хуже, чем их вузовские коллеги, подготовлены к работе в ЦОС, в том числе:</a:t>
            </a:r>
          </a:p>
          <a:p>
            <a:pPr marL="360000"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не владеют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ни одной специализированной программой по профилю преподавания –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34%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преподавателей гуманитарных дисциплин,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13%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- технических дисциплин,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17% -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педагогов, ведущих производственное обучение и профессиональные практики;</a:t>
            </a:r>
          </a:p>
          <a:p>
            <a:pPr marL="360000"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фиксируется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огромная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нехватка </a:t>
            </a:r>
            <a:r>
              <a:rPr lang="en-US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IT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-специалистов и методистов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, готовых к внедрению современных цифровых методик и технологий (одно из главных ограничений для цифровой трансформации российской системы СПО);</a:t>
            </a:r>
          </a:p>
          <a:p>
            <a:pPr marL="360000"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существует проблема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«цифрового сопротивления» преподавателей ПОО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внедрению цифровых технологий и распространению дистанционного обучения, использованию МООК и др. из-за негативных ожиданий педагогов: роста учебной нагрузки (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81%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), возможного сокращения персонала (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77%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).</a:t>
            </a:r>
          </a:p>
          <a:p>
            <a:pPr marL="342900" marR="0" lvl="0" indent="-34290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Рекомендации: </a:t>
            </a:r>
            <a:r>
              <a:rPr lang="ru-RU" sz="2000" b="1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введение новой специальности «цифровой инженер-педагог», расширение подготовки и привлечения цифровых ассистентов (в т.ч. студентов старших курсов). </a:t>
            </a:r>
          </a:p>
          <a:p>
            <a:pPr>
              <a:spcBef>
                <a:spcPts val="600"/>
              </a:spcBef>
            </a:pPr>
            <a:endParaRPr lang="ru-RU" sz="2000" b="1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ITII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9475567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обучающихся </a:t>
            </a:r>
            <a:b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программам СПО к работе в ЦОС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6E29F-9340-35CB-FEE0-A7EEF7987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7111" y="1273466"/>
            <a:ext cx="12006468" cy="506578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Обучающиеся по программам СПО отстают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в уровне развития цифровых навыков не только от студентов вузов, но и от старшеклассников общеобразовательных школ (причины: качество предшествующего образования, социально-экономический статус семей).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По цифровым навыкам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обучающиеся по программам подготовки квалифицированных рабочих показывают более низкие результаты, чем будущие специалисты среднего звена.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В структуре цифровой грамотности студентов СПО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:</a:t>
            </a:r>
          </a:p>
          <a:p>
            <a:pPr marL="36000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наиболее высокий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уровень цифровых умений - «создание контента» (тексты в формате Word, презентации, диаграммы, таблицы Excel и др.), что объясняется предшествующим школьным обучением;</a:t>
            </a:r>
          </a:p>
          <a:p>
            <a:pPr marL="36000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наименее развита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компетенция взаимодействия и коммуникации в сетях (особенно низкий уровень - умения верификации информации).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Обучающиеся преимущественно осваивают цифровые технологии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во внеучебной деятельности, а не в процессе обучения, поэтому различия в цифровых компетенциях часто объясняются экономическим статусом семей. </a:t>
            </a: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4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9475567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Общие выводы по результатам исследований ЦТ образования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6E29F-9340-35CB-FEE0-A7EEF7987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7111" y="1273466"/>
            <a:ext cx="11771251" cy="4986657"/>
          </a:xfrm>
        </p:spPr>
        <p:txBody>
          <a:bodyPr/>
          <a:lstStyle/>
          <a:p>
            <a:pPr marL="342900" marR="0" lvl="0" indent="-34290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Исследователи оценивают уровень ЦТ в СПО как недостаточный для изменений в качестве образования</a:t>
            </a:r>
            <a:r>
              <a:rPr kumimoji="0" lang="ru-RU" sz="2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: «Цифровые платформы есть, а персонализации мало: консерватизм педагогов и плохая техника тормозят цифровые преобразования».</a:t>
            </a:r>
          </a:p>
          <a:p>
            <a:pPr marL="342900" marR="0" lvl="0" indent="-34290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kumimoji="0" lang="ru-RU" sz="2200" b="1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еобходима централизация управления процессами цифровизации в СПО.</a:t>
            </a:r>
          </a:p>
          <a:p>
            <a:pPr marL="324000"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Прогресс есть там, где внешние факторы более системны и масштабны (н-р, в общем образовании и высшей школе), но для достижения устойчивости этого процесса необходимо, чтобы инициатива в большей степени исходила снизу – со стороны непосредственных участников образовательного процесса.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 </a:t>
            </a:r>
          </a:p>
          <a:p>
            <a:pPr marL="342900" marR="0" lvl="0" indent="-34290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Обострена проблема несбалансированности процессов и результатов ЦТ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 по регионам и по отдельным организациям СПО.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Усиливается цифровой разрыв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, связанный с неравным доступом к технологиям и интернету, что усугубляет образовательное неравенство, обусловленное экономическим статусом семей большинства студентов колледжей и техникумов. </a:t>
            </a: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5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9475567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ограничения и риски цифровой трансформации образования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6E29F-9340-35CB-FEE0-A7EEF7987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5920" y="1273466"/>
            <a:ext cx="12283440" cy="5096854"/>
          </a:xfrm>
        </p:spPr>
        <p:txBody>
          <a:bodyPr/>
          <a:lstStyle/>
          <a:p>
            <a:pPr marL="342900" marR="0" lvl="0" indent="-34290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Ограничения процессов ЦТ: 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«Вымывание»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-специалистов из системы образования.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Трудоемкость разработки цифровых ресурсов (не входит в функционал преподавателей).</a:t>
            </a: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Прекращение сотрудничества с площадками онлайн-обучения (</a:t>
            </a:r>
            <a:r>
              <a:rPr lang="ru-RU" sz="2000" b="1" dirty="0" err="1">
                <a:ea typeface="Tahoma" pitchFamily="34" charset="0"/>
                <a:cs typeface="Tahoma" pitchFamily="34" charset="0"/>
              </a:rPr>
              <a:t>Coursera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ea typeface="Tahoma" pitchFamily="34" charset="0"/>
                <a:cs typeface="Tahoma" pitchFamily="34" charset="0"/>
              </a:rPr>
              <a:t>EdX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и др.).</a:t>
            </a: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Усиление рисков использования пиратского программного обеспечения.</a:t>
            </a: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Ограничение закупок современной цифровой и компьютерной техники.</a:t>
            </a: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Нормы СанПиН (ограничивают продолжительность пользования гаджетами обучающимися).</a:t>
            </a:r>
          </a:p>
          <a:p>
            <a:pPr marL="342900" marR="0" lvl="0" indent="-34290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Риски и последствия ЦТ: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Снижение скорости социализации обучающихся из-за сокращения возможностей взаимодействовать «вживую», осваивать социальные практики и накапливать соц. опыт.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itchFamily="34" charset="0"/>
              <a:cs typeface="Tahoma" pitchFamily="34" charset="0"/>
            </a:endParaRP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Рост академического обмана в цифровой среде, включая появление его новых форм: манипуляции на образовательных платформах файлами, учетными данными и др. </a:t>
            </a: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Риски для здоровья обучающихся, а также связанные с  проблемами обработки и защиты их персональных данных.</a:t>
            </a:r>
          </a:p>
          <a:p>
            <a:pPr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5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49FAA-D4FB-9BCB-B85A-DD0F6DC87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6160" y="4155440"/>
            <a:ext cx="3373120" cy="1068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>
                <a:ea typeface="Tahoma" pitchFamily="34" charset="0"/>
                <a:cs typeface="Tahoma" pitchFamily="34" charset="0"/>
              </a:rPr>
              <a:t>Посталюк Н.Ю. </a:t>
            </a:r>
            <a:endParaRPr lang="ru-RU" sz="1600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РАНХиГС, Самара</a:t>
            </a:r>
          </a:p>
          <a:p>
            <a:pPr>
              <a:spcBef>
                <a:spcPts val="0"/>
              </a:spcBef>
            </a:pPr>
            <a:r>
              <a:rPr lang="en-US" sz="1600">
                <a:ea typeface="Tahoma" pitchFamily="34" charset="0"/>
                <a:cs typeface="Tahoma" pitchFamily="34" charset="0"/>
              </a:rPr>
              <a:t>postalyuk-ny</a:t>
            </a:r>
            <a:r>
              <a:rPr lang="en-US" sz="1600" dirty="0">
                <a:ea typeface="Tahoma" pitchFamily="34" charset="0"/>
                <a:cs typeface="Tahoma" pitchFamily="34" charset="0"/>
              </a:rPr>
              <a:t>@ranepa.ru</a:t>
            </a: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5361" y="233530"/>
            <a:ext cx="1017016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 проблематики цифровой трансформации образования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9CEC4-E9BB-8E43-9FC8-AB476A3EBC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471" y="1273466"/>
            <a:ext cx="12006468" cy="46497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Эволюция научной и прикладной проблематики цифровой трансформации (далее – ЦТ) образования: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ea typeface="Tahoma" pitchFamily="34" charset="0"/>
                <a:cs typeface="Tahoma" pitchFamily="34" charset="0"/>
              </a:rPr>
              <a:t>в фокусе мировой исследовательской повестки (в  т.ч. российской) - в последнее 10-летие;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ea typeface="Tahoma" pitchFamily="34" charset="0"/>
                <a:cs typeface="Tahoma" pitchFamily="34" charset="0"/>
              </a:rPr>
              <a:t>«всплеск» публикаций по результатам исследований ЦТ в России - </a:t>
            </a: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2020 год,            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в мире – рост публикационной активности по проблемам ИИ в образовании.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Причины возникновения  и развития научной проблематики ЦТ образования: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Формирование цифровой экономики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, в т.ч. цифровые преобразования в различных видах профессиональной деятельности на рынках труда: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изменения требований к рабочим местам, которые оснащаются цифровыми </a:t>
            </a:r>
            <a:r>
              <a:rPr lang="en-US" sz="2200" b="1" dirty="0">
                <a:ea typeface="Tahoma" pitchFamily="34" charset="0"/>
                <a:cs typeface="Tahoma" pitchFamily="34" charset="0"/>
              </a:rPr>
              <a:t>  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технологиями и инструментами;</a:t>
            </a:r>
          </a:p>
          <a:p>
            <a:pPr>
              <a:spcBef>
                <a:spcPts val="600"/>
              </a:spcBef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рост платформенной занятости и удаленных рабочих мест</a:t>
            </a:r>
            <a:r>
              <a:rPr lang="en-US" sz="22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на рынках труда.</a:t>
            </a:r>
            <a:endParaRPr lang="en-US" sz="2200" b="1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Форс-мажорный переход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образовательных систем на дистанционное обучение в период пандемии COVID-19 («ускоритель» ЦТ образования).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7441" y="233530"/>
            <a:ext cx="10160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Российский ландшафт исследований цифровой трансформации образования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9CEC4-E9BB-8E43-9FC8-AB476A3EBC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225" y="1242986"/>
            <a:ext cx="12135899" cy="524925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Институциональное закрепление данной научной тематики: 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ФГАНУ «Федеральный институт цифровой трансформации в сфере образования»; 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Лаборатория цифровой трансформации образования Института общего образования ВШЭ;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Центр подготовки руководителей и команд цифровой трансформации РАНХиГС; 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Институт статистических исследований и экономики знаний ВШЭ;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Центр проектного и цифрового развития образования Института прикладных экономических исследований РАНХиГС;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Федеральный исследовательский центр «Информатика и управление» РАН Институт кибернетики и образовательной информатики им. академика А. И. Берга;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Дирекции научно-технологического и цифрового развития ВШГУ РАНХиГС и др.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Временные научные коллективы,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в т.ч.  в форме проектной работы по заказу научных фондов (серия проектов РФФИ – 2018-2022 гг.).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Мониторинги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(например, специалисты НИУ ВШЭ по заказу </a:t>
            </a:r>
            <a:r>
              <a:rPr lang="ru-RU" sz="2000" b="1" dirty="0" err="1">
                <a:ea typeface="Tahoma" pitchFamily="34" charset="0"/>
                <a:cs typeface="Tahoma" pitchFamily="34" charset="0"/>
              </a:rPr>
              <a:t>Минпросвещения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России с 2020 г. проводят мониторинг ЦТ российских школ).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2000" b="1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24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3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819F-AEDD-BD40-9710-55684EA1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996D9-CF0E-AA99-0547-CFCF3EFA3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D52523-DA6C-4AA9-F135-5C1A26CE8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Используемый исследовательский инструментарий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46EC2-998E-6DBE-C56F-F01EA1882E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653" y="1371600"/>
            <a:ext cx="12006468" cy="5080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Методы и методики НИР</a:t>
            </a:r>
            <a:r>
              <a:rPr lang="ru-RU" sz="195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анализ данных официальной статистики федерального уровня 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(данные агрегированы на уровне регионов и не дают информацию об образовательных организациях);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организация специализированных мониторингов для сбора и статистической обработки данных на различных уровнях;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социологические опросы в форме анкетирования и интервьюирования участников процессов цифровой трансформации образования, в т.ч. средства Google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Forms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анализ и обобщение практик цифровизации образования (метод кейс-стади и др.);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инструменты самооценки на уровне образовательных организаций, различные оценочные матрицы;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кластерный анализ (группировка учебных заведений по степени и формам ЦТ);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статистические инструменты обработки данных.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Принцип множественности источников информации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, на данных которых строится исследование, для достижения полноты, достоверности и непротиворечивости выводов. </a:t>
            </a:r>
          </a:p>
          <a:p>
            <a:pPr>
              <a:spcBef>
                <a:spcPts val="600"/>
              </a:spcBef>
            </a:pPr>
            <a:endParaRPr lang="ru-RU" sz="2000" dirty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7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1"/>
            <a:ext cx="10287000" cy="68375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Термины и определения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6E29F-9340-35CB-FEE0-A7EEF7987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538" y="1113005"/>
            <a:ext cx="12096041" cy="507677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Цифровизация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– процесс внедрение цифровых технологий в работу организации.</a:t>
            </a:r>
            <a:endParaRPr lang="ru-RU" sz="20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Цифровая трансформация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рассматривается в двух плоскостях:</a:t>
            </a:r>
          </a:p>
          <a:p>
            <a:pPr marL="324000"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ЦТ как процесс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– синхронизированные качественные изменения образовательных результатов и содержания образования, образовательной среды, используемых педагогических практик (учебно-методических материалов, методов и форм учебной работы), основанные на взаимной адаптации цифровых и педагогических технологий с ведущей ролью последних.</a:t>
            </a:r>
          </a:p>
          <a:p>
            <a:pPr marL="324000" marR="0" lvl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ЦТ как состояние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-  обычно обозначается термином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«уровень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 цифровой зрелости» 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организации (комплекс достигнутых на момент наблюдения изменений всех компонентов цифровой образовательной среды).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Цифровая образовательная среда </a:t>
            </a:r>
            <a:r>
              <a:rPr lang="ru-RU" sz="2400" b="1" dirty="0">
                <a:ea typeface="Tahoma" pitchFamily="34" charset="0"/>
                <a:cs typeface="Tahoma" pitchFamily="34" charset="0"/>
              </a:rPr>
              <a:t>(далее – ЦОС): 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совокупность цифровых средств обучения, онлайн-курсов, электронных образовательных ресурсов и архитектуры образовательного процесса, обеспечивающих подготовку </a:t>
            </a:r>
            <a:r>
              <a:rPr lang="ru-RU" sz="2000" b="1" dirty="0" err="1">
                <a:ea typeface="Tahoma" pitchFamily="34" charset="0"/>
                <a:cs typeface="Tahoma" pitchFamily="34" charset="0"/>
              </a:rPr>
              <a:t>обукчающегося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 к жизни в условиях цифрового общества и к профессиональной деятельности в условиях цифровой экономики.</a:t>
            </a:r>
          </a:p>
          <a:p>
            <a:pPr>
              <a:spcBef>
                <a:spcPts val="600"/>
              </a:spcBef>
            </a:pPr>
            <a:endParaRPr lang="ru-RU" sz="20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819F-AEDD-BD40-9710-55684EA1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996D9-CF0E-AA99-0547-CFCF3EFA3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D52523-DA6C-4AA9-F135-5C1A26CE8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9996853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Структурная модель ЦТ образовательной организации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46EC2-998E-6DBE-C56F-F01EA1882E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040" y="1371600"/>
            <a:ext cx="12106081" cy="495808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Цифровая инфраструктура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образовательной организации: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оборудование («железо»);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цифровые инструменты, сервисы, в т.ч. поддерживающие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VR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AR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MR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технологии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 др.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Практики использования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цифровой инфраструктуры организации в учебном процессе и в управлении образовательной организацией.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Цифровая грамотность обучающихся.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Цифровые компетенции педагогов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Система управления </a:t>
            </a:r>
            <a:r>
              <a:rPr lang="ru-RU" sz="2400" b="1" dirty="0">
                <a:ea typeface="Tahoma" pitchFamily="34" charset="0"/>
                <a:cs typeface="Tahoma" pitchFamily="34" charset="0"/>
              </a:rPr>
              <a:t>ц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ифровой трансформацией образовательной организации (включая стратегии и планы развития ЦТ, распределений «цифровых» функций и т.д.).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819F-AEDD-BD40-9710-55684EA1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996D9-CF0E-AA99-0547-CFCF3EFA3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D52523-DA6C-4AA9-F135-5C1A26CE8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Тенденции развития исследований цифровой трансформации образования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46EC2-998E-6DBE-C56F-F01EA1882E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5920" y="1219199"/>
            <a:ext cx="12354560" cy="53549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Уровни и объекты исследований</a:t>
            </a:r>
            <a:r>
              <a:rPr lang="ru-RU" sz="195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федеральный, региональный и отраслевой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уровень (стратегия и приоритеты, ресурсы, финансовые обеспечение, кадровая политика и т.д.);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уровень образовательных систем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: дошкольное, общее, среднее профессиональное образование, высшее образование, дополнительное и дополнительное профессиональное образование;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уровень образовательных организаций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: управление процессами ЦТ, образовательный процесс, цифровые технологии,  цифровые компетенции участников учебно-воспитательного процесса и т.д. 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Общая характеристики исследований: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Наибоее</a:t>
            </a: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 масштабно и детально изучены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процессы цифрового обновления в системе общего образования, несколько менее глубоко – в высшей школе, в наименьшей степени – в СПО.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Система СПО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признается также уровнем образования, в наименьшей степени подверженном цифровому обновлению по следующим причинам:</a:t>
            </a:r>
          </a:p>
          <a:p>
            <a:pPr>
              <a:spcBef>
                <a:spcPts val="600"/>
              </a:spcBef>
            </a:pPr>
            <a:r>
              <a:rPr lang="ru-RU" sz="17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слабо выраженная федеральная политика (отсутствие «цифровых» приоритетов для СПО);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представление о цифровых компетенциях обучающихся как главном показателе ЦТ СПО;</a:t>
            </a:r>
          </a:p>
          <a:p>
            <a:pPr marL="360000">
              <a:spcBef>
                <a:spcPts val="60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недостаточный уровень ответственности за ЦТ в организациях СПО (преподаватель информатики или, в лучшем случае, заместитель директора по этому направлению). </a:t>
            </a:r>
            <a:endParaRPr lang="ru-RU" sz="1800" b="1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1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3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ЦТ образовательного процесса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6E29F-9340-35CB-FEE0-A7EEF7987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6720" y="914400"/>
            <a:ext cx="12196859" cy="592613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Уровень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персонализации обучения, поддержанной цифровыми инструментами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относительно объективный показатель ЦТ,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который отслеживается по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преобразованиям в планировании, организации и осуществлении образовательного процесса</a:t>
            </a:r>
            <a:r>
              <a:rPr lang="ru-RU" sz="2000" b="1" dirty="0">
                <a:ea typeface="Tahoma" pitchFamily="34" charset="0"/>
                <a:cs typeface="Tahoma" pitchFamily="34" charset="0"/>
              </a:rPr>
              <a:t>: </a:t>
            </a:r>
          </a:p>
          <a:p>
            <a:pPr marL="360000">
              <a:spcBef>
                <a:spcPts val="60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увеличение доли контролируемого времени на самостоятельную работу обучающихся, которое учитывает расписание образовательного процесса («перевернутый класс» и др.);</a:t>
            </a:r>
          </a:p>
          <a:p>
            <a:pPr marL="360000">
              <a:spcBef>
                <a:spcPts val="60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рост оперативности и «адресности» обратной связи, которую получает каждый обучающийся;</a:t>
            </a:r>
          </a:p>
          <a:p>
            <a:pPr marL="360000">
              <a:spcBef>
                <a:spcPts val="60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изменение гибкости расписания, увеличение доли индивидуальных вариантов расписаний; </a:t>
            </a:r>
          </a:p>
          <a:p>
            <a:pPr marL="360000">
              <a:spcBef>
                <a:spcPts val="60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ea typeface="Tahoma" pitchFamily="34" charset="0"/>
                <a:cs typeface="Tahoma" pitchFamily="34" charset="0"/>
              </a:rPr>
              <a:t>уменьшение доли групповых форматов учебной работы и т.д.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Уровень развития </a:t>
            </a: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цифровые компетенций педагогов,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который измеряется посредством:</a:t>
            </a:r>
          </a:p>
          <a:p>
            <a:pPr marL="36000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прямых  индикаторов (метрики уровня освоения цифровых навыков);</a:t>
            </a:r>
          </a:p>
          <a:p>
            <a:pPr marL="360000" marR="0" lvl="0" indent="0" algn="l" defTabSz="9121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косвенных индикаторов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(доля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педагогов, повысивших квалификацию по ИКТ-технологиям).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Уровень развития цифровой инфраструктуры организации:</a:t>
            </a:r>
          </a:p>
          <a:p>
            <a:pPr marL="36000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доступность и скорость интернета, </a:t>
            </a:r>
          </a:p>
          <a:p>
            <a:pPr marL="36000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цифровое оборудование, </a:t>
            </a:r>
          </a:p>
          <a:p>
            <a:pPr marL="36000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цифровые платформы и сервисы для организации образовательного процесса и их доступность для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46055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985A-9DEC-BC8F-DEA0-8207BB96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35E6-A4B4-4CFB-7DB7-D79FA8DF0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EF33D4-7010-0228-0FD3-FDC358F84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9343487" cy="68375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Исследований: расслоение регионов России по ЦТ систем СПО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90D006-ECA3-7B64-D2F0-3E19F806B1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1195754"/>
            <a:ext cx="12276992" cy="509328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Процессы цифровой трансформации СПО слабо управляемы: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проходят стихийно и противоречиво (в отсутствии сильной федеральной политики в этой сфере регионы и отдельные ПОО действуют в рамках своих представлений о качестве).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ea typeface="Tahoma" pitchFamily="34" charset="0"/>
                <a:cs typeface="Tahoma" pitchFamily="34" charset="0"/>
              </a:rPr>
              <a:t>Ландшафт цифровизации региональных систем СПО характеризуется </a:t>
            </a: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неравномерностью, расслоением, высоким уровнем дифференциации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Расслоение регионов происходит по следующим основаниям: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22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территория присутствия 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(город/село): сельские ПОО хуже оснащены цифровыми инструментами (например, по обеспеченности программными средствами они отстают от городских более чем в 1,5 раза); 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 &gt; уровень социально-экономического развития р</a:t>
            </a:r>
            <a:r>
              <a:rPr lang="ru-RU" sz="2200" b="1" dirty="0">
                <a:ea typeface="Tahoma" pitchFamily="34" charset="0"/>
                <a:cs typeface="Tahoma" pitchFamily="34" charset="0"/>
              </a:rPr>
              <a:t>егионов и муниципалитетов в регионах: имеется небольшая группа субъектов РФ (Москва и область, Республика Татарстан и еще несколько регионов), в которых цифровая образовательная среда в организациях СПО функционирует на региональных платформах и достаточно развита по сравнению с подавляющим большинством остальных субъектов РФ.</a:t>
            </a:r>
          </a:p>
          <a:p>
            <a:pPr>
              <a:spcBef>
                <a:spcPts val="600"/>
              </a:spcBef>
            </a:pPr>
            <a:endParaRPr lang="ru-RU" sz="20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800" b="1" dirty="0">
              <a:solidFill>
                <a:srgbClr val="A30236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97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17899</TotalTime>
  <Words>2044</Words>
  <Application>Microsoft Office PowerPoint</Application>
  <PresentationFormat>Произвольный</PresentationFormat>
  <Paragraphs>166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Тема Office</vt:lpstr>
      <vt:lpstr>Цифровая трансформация образования: обзор российских исследовательских контекстов</vt:lpstr>
      <vt:lpstr>Актуальность проблематики цифровой трансформации образования</vt:lpstr>
      <vt:lpstr>Российский ландшафт исследований цифровой трансформации образования</vt:lpstr>
      <vt:lpstr>Используемый исследовательский инструментарий</vt:lpstr>
      <vt:lpstr>Термины и определения</vt:lpstr>
      <vt:lpstr>Структурная модель ЦТ образовательной организации</vt:lpstr>
      <vt:lpstr>Тенденции развития исследований цифровой трансформации образования</vt:lpstr>
      <vt:lpstr>Показатели ЦТ образовательного процесса</vt:lpstr>
      <vt:lpstr>Результаты Исследований: расслоение регионов России по ЦТ систем СПО</vt:lpstr>
      <vt:lpstr>Результаты Исследований: дифференциация организаций СПО</vt:lpstr>
      <vt:lpstr>Готовность преподавателей и мастеров п/о организаций СПО к работе в ЦОС</vt:lpstr>
      <vt:lpstr>Готовность обучающихся  по программам СПО к работе в ЦОС</vt:lpstr>
      <vt:lpstr>Общие выводы по результатам исследований ЦТ образования</vt:lpstr>
      <vt:lpstr>ограничения и риски цифровой трансформации образования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Natalya Postalyuk</cp:lastModifiedBy>
  <cp:revision>321</cp:revision>
  <dcterms:created xsi:type="dcterms:W3CDTF">2022-10-16T16:54:41Z</dcterms:created>
  <dcterms:modified xsi:type="dcterms:W3CDTF">2025-03-04T13:54:33Z</dcterms:modified>
</cp:coreProperties>
</file>